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5" r:id="rId2"/>
    <p:sldId id="256" r:id="rId3"/>
    <p:sldId id="257" r:id="rId4"/>
    <p:sldId id="258" r:id="rId5"/>
    <p:sldId id="299" r:id="rId6"/>
    <p:sldId id="259" r:id="rId7"/>
    <p:sldId id="306" r:id="rId8"/>
    <p:sldId id="260" r:id="rId9"/>
    <p:sldId id="261" r:id="rId10"/>
    <p:sldId id="300" r:id="rId11"/>
    <p:sldId id="266" r:id="rId12"/>
    <p:sldId id="262" r:id="rId13"/>
    <p:sldId id="263" r:id="rId14"/>
    <p:sldId id="264" r:id="rId15"/>
    <p:sldId id="267" r:id="rId16"/>
    <p:sldId id="302" r:id="rId17"/>
    <p:sldId id="269" r:id="rId18"/>
    <p:sldId id="303" r:id="rId19"/>
    <p:sldId id="270" r:id="rId20"/>
    <p:sldId id="271" r:id="rId21"/>
    <p:sldId id="272" r:id="rId22"/>
    <p:sldId id="273" r:id="rId23"/>
    <p:sldId id="274" r:id="rId24"/>
    <p:sldId id="304" r:id="rId25"/>
    <p:sldId id="275" r:id="rId26"/>
    <p:sldId id="276" r:id="rId27"/>
    <p:sldId id="277" r:id="rId28"/>
    <p:sldId id="301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1"/>
    <p:restoredTop sz="50000"/>
  </p:normalViewPr>
  <p:slideViewPr>
    <p:cSldViewPr snapToGrid="0" snapToObjects="1">
      <p:cViewPr varScale="1">
        <p:scale>
          <a:sx n="43" d="100"/>
          <a:sy n="43" d="100"/>
        </p:scale>
        <p:origin x="216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364A6F-1163-3540-85A2-1D54A95D8E36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DB93E5-5F5D-BD46-BE30-B6661AA57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750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29144ABF-324E-334B-A7FC-84ECB0812FE8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FD878AC0-0D47-2C47-9FBB-7F693DAEA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07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ＭＳ Ｐゴシック" pitchFamily="2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78AC0-0D47-2C47-9FBB-7F693DAEA4D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08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Pfizer and Allergen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78AC0-0D47-2C47-9FBB-7F693DAEA4D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62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There are four things you shouldn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t mess with in the United States…The Mafia, Your In-Laws, The IRS and the IRS.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98148C5-4B13-B546-BE45-BA56CEF3C9EB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0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There are four things you shouldn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t mess with in the United States…The Mafia, Your In-Laws, The IRS and the IRS.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FADC6B3-011E-A747-9D2A-5C1E833A460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78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C431-DC92-4647-BF7D-B9DFCE735B71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FE11-28EA-0747-9FBF-368F6FCA3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92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5781-6DEB-BF4F-BE04-6B440678CA24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C43E-0EEF-7840-8A57-F083E24E6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75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6DFB-5AFF-0448-9269-0E52EFEA6FC2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551E-4644-F241-B154-D89E5E243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56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44FC-6CFC-1A44-9DE6-07EEEAC1B20A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9E44-C551-CA46-9059-0C6A032C1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99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FABF-2E68-294D-9A84-F075C3D3B486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B9D9-A6DB-8C4B-85B4-F01EE9EE0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23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DC03-7AF2-8C46-8172-5D3A3FF67C78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26321-8BF5-2F42-8B56-01AF5F868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26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2F8D-00AD-0046-98D0-71380D142C2A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B181-5005-9346-8F57-A4D63A32E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0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A863-F0A4-094B-B4DF-89E522C6DE57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BA21-BC21-5441-88A2-1F25AAB14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57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3BD5-6640-C744-811A-B0F53A7C9842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0EC4-BE46-8648-9C90-28238C10F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92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9884-6C20-9547-8234-B37BF57920B3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ED73-AD46-A342-8C05-978A35F23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24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7C5C-D775-814E-B049-AC3FD001FE20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B363-B1C9-2D46-9A63-06C1FF99F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72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46538A1-F056-A047-84F6-0A2A48F3A963}" type="datetime1">
              <a:rPr lang="en-US" altLang="en-US"/>
              <a:pPr>
                <a:defRPr/>
              </a:pPr>
              <a:t>10/17/17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B43EFD6-2742-7D48-ADED-8D4472322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  <a:ea typeface="ＭＳ Ｐゴシック" charset="-128"/>
              </a:rPr>
              <a:t>Warm Up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1158875"/>
            <a:ext cx="9144000" cy="5699125"/>
          </a:xfrm>
        </p:spPr>
        <p:txBody>
          <a:bodyPr/>
          <a:lstStyle/>
          <a:p>
            <a:r>
              <a:rPr lang="en-US" altLang="en-US" sz="2500" dirty="0">
                <a:solidFill>
                  <a:schemeClr val="bg1"/>
                </a:solidFill>
                <a:ea typeface="ＭＳ Ｐゴシック" charset="-128"/>
              </a:rPr>
              <a:t>As of 2015, what percentage of American workers are employed full time?  Part time?</a:t>
            </a:r>
          </a:p>
          <a:p>
            <a:r>
              <a:rPr lang="en-US" altLang="en-US" sz="2500" dirty="0">
                <a:solidFill>
                  <a:schemeClr val="bg1"/>
                </a:solidFill>
                <a:ea typeface="ＭＳ Ｐゴシック" charset="-128"/>
              </a:rPr>
              <a:t>What was the original minimum wage?  Is minimum wage a price floor or price ceiling?</a:t>
            </a:r>
          </a:p>
          <a:p>
            <a:r>
              <a:rPr lang="en-US" altLang="en-US" sz="2500" dirty="0">
                <a:solidFill>
                  <a:schemeClr val="bg1"/>
                </a:solidFill>
                <a:ea typeface="ＭＳ Ｐゴシック" charset="-128"/>
              </a:rPr>
              <a:t>What is a base year?  In regards to a base year, what is an outlier?</a:t>
            </a:r>
          </a:p>
          <a:p>
            <a:r>
              <a:rPr lang="en-US" altLang="en-US" sz="2500" dirty="0">
                <a:solidFill>
                  <a:schemeClr val="bg1"/>
                </a:solidFill>
                <a:ea typeface="ＭＳ Ｐゴシック" charset="-128"/>
              </a:rPr>
              <a:t>What is a set aside contract?  What is an example?</a:t>
            </a:r>
          </a:p>
          <a:p>
            <a:r>
              <a:rPr lang="en-US" altLang="en-US" sz="2500" dirty="0">
                <a:solidFill>
                  <a:schemeClr val="bg1"/>
                </a:solidFill>
                <a:ea typeface="ＭＳ Ｐゴシック" charset="-128"/>
              </a:rPr>
              <a:t>What is the Glass Ceiling?  What two groups does this have the most impact on in the United States?</a:t>
            </a:r>
          </a:p>
          <a:p>
            <a:r>
              <a:rPr lang="en-US" altLang="en-US" sz="2500" dirty="0">
                <a:solidFill>
                  <a:schemeClr val="bg1"/>
                </a:solidFill>
                <a:ea typeface="ＭＳ Ｐゴシック" charset="-128"/>
              </a:rPr>
              <a:t>What is the two tier wage system?  Name a company that uses this system.</a:t>
            </a:r>
          </a:p>
          <a:p>
            <a:r>
              <a:rPr lang="en-US" sz="2500" dirty="0">
                <a:solidFill>
                  <a:schemeClr val="bg1"/>
                </a:solidFill>
              </a:rPr>
              <a:t>CEQ: What is Corporate Inversion?  What two pharmaceutical companies cancelled their merger due to the criticism of Corporate Inversion?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The Federal Tax System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166813"/>
            <a:ext cx="6230938" cy="569118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Indexing – An upward revision of the tax brackets to keep workers from paying more in taxes just because of inflation.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FICA – Federal Insurance Contributions Act (Also known as payroll tax) – Set up to pay Social Security and Medicare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Medicare – Federal Health Care program available to all senior citizens, regardless of income.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355850"/>
            <a:ext cx="29130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Warm Up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0" y="1136650"/>
            <a:ext cx="9144000" cy="5721350"/>
          </a:xfrm>
        </p:spPr>
        <p:txBody>
          <a:bodyPr/>
          <a:lstStyle/>
          <a:p>
            <a:pPr eaLnBrk="1" hangingPunct="1"/>
            <a:r>
              <a:rPr lang="en-US" altLang="en-US" sz="3100" dirty="0">
                <a:solidFill>
                  <a:srgbClr val="FFFFFF"/>
                </a:solidFill>
                <a:ea typeface="ＭＳ Ｐゴシック" charset="-128"/>
              </a:rPr>
              <a:t>What is a progressive tax? Graph it.</a:t>
            </a:r>
          </a:p>
          <a:p>
            <a:pPr eaLnBrk="1" hangingPunct="1"/>
            <a:r>
              <a:rPr lang="en-US" altLang="en-US" sz="3100" dirty="0">
                <a:solidFill>
                  <a:srgbClr val="FFFFFF"/>
                </a:solidFill>
                <a:ea typeface="ＭＳ Ｐゴシック" charset="-128"/>
              </a:rPr>
              <a:t>What is a regressive tax? Graph it.</a:t>
            </a:r>
          </a:p>
          <a:p>
            <a:pPr eaLnBrk="1" hangingPunct="1"/>
            <a:r>
              <a:rPr lang="en-US" altLang="en-US" sz="3100" dirty="0">
                <a:solidFill>
                  <a:srgbClr val="FFFFFF"/>
                </a:solidFill>
                <a:ea typeface="ＭＳ Ｐゴシック" charset="-128"/>
              </a:rPr>
              <a:t>What is Income Tax? Is it progressive, regressive or flat?</a:t>
            </a:r>
          </a:p>
          <a:p>
            <a:pPr eaLnBrk="1" hangingPunct="1"/>
            <a:r>
              <a:rPr lang="en-US" altLang="en-US" sz="3100" dirty="0">
                <a:solidFill>
                  <a:srgbClr val="FFFFFF"/>
                </a:solidFill>
                <a:ea typeface="ＭＳ Ｐゴシック" charset="-128"/>
              </a:rPr>
              <a:t>What is Sales Tax? Is it progressive, regressive or flat?</a:t>
            </a:r>
          </a:p>
          <a:p>
            <a:pPr eaLnBrk="1" hangingPunct="1"/>
            <a:r>
              <a:rPr lang="en-US" altLang="en-US" sz="3100" dirty="0">
                <a:solidFill>
                  <a:srgbClr val="FFFFFF"/>
                </a:solidFill>
                <a:ea typeface="ＭＳ Ｐゴシック" charset="-128"/>
              </a:rPr>
              <a:t>What is a Sin Tax?</a:t>
            </a:r>
          </a:p>
          <a:p>
            <a:pPr eaLnBrk="1" hangingPunct="1"/>
            <a:r>
              <a:rPr lang="en-US" altLang="en-US" sz="3100" dirty="0">
                <a:solidFill>
                  <a:srgbClr val="FFFFFF"/>
                </a:solidFill>
                <a:ea typeface="ＭＳ Ｐゴシック" charset="-128"/>
              </a:rPr>
              <a:t>What is a proportional tax?</a:t>
            </a:r>
          </a:p>
          <a:p>
            <a:pPr eaLnBrk="1" hangingPunct="1"/>
            <a:r>
              <a:rPr lang="en-US" altLang="en-US" sz="3100" dirty="0">
                <a:solidFill>
                  <a:srgbClr val="FFFFFF"/>
                </a:solidFill>
                <a:ea typeface="ＭＳ Ｐゴシック" charset="-128"/>
              </a:rPr>
              <a:t>What is the benefit principle of taxation?</a:t>
            </a:r>
          </a:p>
          <a:p>
            <a:pPr eaLnBrk="1" hangingPunct="1"/>
            <a:r>
              <a:rPr lang="en-US" altLang="en-US" sz="3100" dirty="0">
                <a:solidFill>
                  <a:srgbClr val="FFFFFF"/>
                </a:solidFill>
                <a:ea typeface="ＭＳ Ｐゴシック" charset="-128"/>
              </a:rPr>
              <a:t>What does a tax do to the supply/demand curve?  Graph </a:t>
            </a:r>
            <a:r>
              <a:rPr lang="en-US" altLang="en-US" sz="3100" dirty="0" smtClean="0">
                <a:solidFill>
                  <a:srgbClr val="FFFFFF"/>
                </a:solidFill>
                <a:ea typeface="ＭＳ Ｐゴシック" charset="-128"/>
              </a:rPr>
              <a:t>it</a:t>
            </a:r>
            <a:endParaRPr lang="en-US" altLang="en-US" sz="3100" dirty="0">
              <a:solidFill>
                <a:srgbClr val="FFFFFF"/>
              </a:solidFill>
              <a:ea typeface="ＭＳ Ｐゴシック" charset="-128"/>
            </a:endParaRPr>
          </a:p>
          <a:p>
            <a:pPr eaLnBrk="1" hangingPunct="1"/>
            <a:endParaRPr lang="en-US" altLang="en-US" sz="310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The Federal Tax System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57054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Corporate Income Tax – The tax a corporation pays on its profits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Excise Tax – A tax on the manufacture or sale of selected items.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Ex) Gas, Liqour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Luxury Tax – Additional tax on expensive items.  Phased out in 2003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Estate Tax – Tax the government levies on the transfer of property when a person dies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Only if the home is worth more than $2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The Federal Tax System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Gift Tax – A tax on donations of money or wealth and is paid by the person who makes the gift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Designed to make sure that rich people do not give away their valuable goods to avoid paying a tax on them.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Customs Duty – A charge levied on goods brought in from other countries.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854450"/>
            <a:ext cx="39878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Chapter 10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Per Capita – Per Person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Public Sector – The part of the economy made up of federal, state and local governments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Private Sector – The part of the economy made up of private individuals and privately-owned businesses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Transfer Payment – A payment for which the government receives neither goods nor services in return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Ex) Social Security, Welfare, Unemployment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Chapter 10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Grant-in-aid – A transfer payment made by one level of government to another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Ex) Interstate Highways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Distribution of Income – the Way in which income is allocated among families, individuals, or other designated groups in the economy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Distribution of Wealth – Same as above, but also includes investments and assets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The gap is 10 times greater with wealth than income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charset="-128"/>
              </a:rPr>
              <a:t>Warm </a:t>
            </a:r>
            <a:r>
              <a:rPr lang="en-US" altLang="en-US" dirty="0" smtClean="0">
                <a:solidFill>
                  <a:schemeClr val="bg1"/>
                </a:solidFill>
                <a:ea typeface="ＭＳ Ｐゴシック" charset="-128"/>
              </a:rPr>
              <a:t>Up</a:t>
            </a:r>
            <a:endParaRPr lang="en-US" alt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0" y="1160463"/>
            <a:ext cx="9144000" cy="5327650"/>
          </a:xfrm>
        </p:spPr>
        <p:txBody>
          <a:bodyPr/>
          <a:lstStyle/>
          <a:p>
            <a:r>
              <a:rPr lang="en-US" altLang="en-US" sz="2600" dirty="0">
                <a:solidFill>
                  <a:schemeClr val="bg1"/>
                </a:solidFill>
                <a:ea typeface="ＭＳ Ｐゴシック" charset="-128"/>
              </a:rPr>
              <a:t>What is the Private Sector?</a:t>
            </a:r>
          </a:p>
          <a:p>
            <a:r>
              <a:rPr lang="en-US" altLang="en-US" sz="2600" dirty="0">
                <a:solidFill>
                  <a:schemeClr val="bg1"/>
                </a:solidFill>
                <a:ea typeface="ＭＳ Ｐゴシック" charset="-128"/>
              </a:rPr>
              <a:t>What is the Public Sector?</a:t>
            </a:r>
          </a:p>
          <a:p>
            <a:r>
              <a:rPr lang="en-US" altLang="en-US" sz="2600" dirty="0">
                <a:solidFill>
                  <a:schemeClr val="bg1"/>
                </a:solidFill>
                <a:ea typeface="ＭＳ Ｐゴシック" charset="-128"/>
              </a:rPr>
              <a:t>What does Per Capita mean?  Why is it important?</a:t>
            </a:r>
          </a:p>
          <a:p>
            <a:r>
              <a:rPr lang="en-US" altLang="en-US" sz="2600" dirty="0">
                <a:solidFill>
                  <a:schemeClr val="bg1"/>
                </a:solidFill>
                <a:ea typeface="ＭＳ Ｐゴシック" charset="-128"/>
              </a:rPr>
              <a:t>What is an excise tax?</a:t>
            </a:r>
          </a:p>
          <a:p>
            <a:r>
              <a:rPr lang="en-US" altLang="en-US" sz="2600" dirty="0">
                <a:solidFill>
                  <a:schemeClr val="bg1"/>
                </a:solidFill>
                <a:ea typeface="ＭＳ Ｐゴシック" charset="-128"/>
              </a:rPr>
              <a:t>What is wealth distribution?</a:t>
            </a:r>
          </a:p>
          <a:p>
            <a:r>
              <a:rPr lang="en-US" altLang="en-US" sz="2600" dirty="0">
                <a:solidFill>
                  <a:schemeClr val="bg1"/>
                </a:solidFill>
                <a:ea typeface="ＭＳ Ｐゴシック" charset="-128"/>
              </a:rPr>
              <a:t>What is income distribution?</a:t>
            </a:r>
          </a:p>
          <a:p>
            <a:r>
              <a:rPr lang="en-US" altLang="en-US" sz="2600" dirty="0">
                <a:solidFill>
                  <a:schemeClr val="bg1"/>
                </a:solidFill>
                <a:ea typeface="ＭＳ Ｐゴシック" charset="-128"/>
              </a:rPr>
              <a:t>Which has a greater gap between the top tier and the bottom tier?</a:t>
            </a:r>
          </a:p>
          <a:p>
            <a:r>
              <a:rPr lang="en-US" sz="2600" dirty="0">
                <a:solidFill>
                  <a:schemeClr val="bg1"/>
                </a:solidFill>
              </a:rPr>
              <a:t>CEQ:  What major telephone service </a:t>
            </a:r>
            <a:r>
              <a:rPr lang="en-US" sz="2600" dirty="0" smtClean="0">
                <a:solidFill>
                  <a:schemeClr val="bg1"/>
                </a:solidFill>
              </a:rPr>
              <a:t>went on strike today (40 </a:t>
            </a:r>
            <a:r>
              <a:rPr lang="en-US" sz="2600" smtClean="0">
                <a:solidFill>
                  <a:schemeClr val="bg1"/>
                </a:solidFill>
              </a:rPr>
              <a:t>k employees)?  </a:t>
            </a:r>
            <a:r>
              <a:rPr lang="en-US" sz="2600" dirty="0" smtClean="0">
                <a:solidFill>
                  <a:schemeClr val="bg1"/>
                </a:solidFill>
              </a:rPr>
              <a:t>What do they want?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Chapter 10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Federal Budget – An annual plan outlining proposed revenues and expenditures for the coming year.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Mandatory Spending – Spending authorized by law that continues without the need for approval by congress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Discretionary Spending – Programs that need yearly approval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Federal Budget Activity…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Activity Reaction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ea typeface="ＭＳ Ｐゴシック" charset="-128"/>
              </a:rPr>
              <a:t>Write (½ - 1 page) about:</a:t>
            </a:r>
          </a:p>
          <a:p>
            <a:r>
              <a:rPr lang="en-US" altLang="en-US" sz="2800" dirty="0">
                <a:solidFill>
                  <a:srgbClr val="FFFFFF"/>
                </a:solidFill>
                <a:ea typeface="ＭＳ Ｐゴシック" charset="-128"/>
              </a:rPr>
              <a:t>What was your highest discretionary spending allocation?  What was your lowest</a:t>
            </a:r>
            <a:r>
              <a:rPr lang="en-US" altLang="en-US" sz="2800" dirty="0" smtClean="0">
                <a:solidFill>
                  <a:srgbClr val="FFFFFF"/>
                </a:solidFill>
                <a:ea typeface="ＭＳ Ｐゴシック" charset="-128"/>
              </a:rPr>
              <a:t>? (personal budget)</a:t>
            </a:r>
            <a:endParaRPr lang="en-US" altLang="en-US" sz="2800" dirty="0">
              <a:solidFill>
                <a:srgbClr val="FFFFFF"/>
              </a:solidFill>
              <a:ea typeface="ＭＳ Ｐゴシック" charset="-128"/>
            </a:endParaRPr>
          </a:p>
          <a:p>
            <a:r>
              <a:rPr lang="en-US" altLang="en-US" sz="2800" dirty="0">
                <a:solidFill>
                  <a:srgbClr val="FFFFFF"/>
                </a:solidFill>
                <a:ea typeface="ＭＳ Ｐゴシック" charset="-128"/>
              </a:rPr>
              <a:t>Compare and contrast your guesses versus the actual amounts</a:t>
            </a:r>
            <a:r>
              <a:rPr lang="en-US" altLang="en-US" sz="2800" dirty="0" smtClean="0">
                <a:solidFill>
                  <a:srgbClr val="FFFFFF"/>
                </a:solidFill>
                <a:ea typeface="ＭＳ Ｐゴシック" charset="-128"/>
              </a:rPr>
              <a:t>? (personal budget)</a:t>
            </a:r>
            <a:endParaRPr lang="en-US" altLang="en-US" sz="2800" dirty="0">
              <a:solidFill>
                <a:srgbClr val="FFFFFF"/>
              </a:solidFill>
              <a:ea typeface="ＭＳ Ｐゴシック" charset="-128"/>
            </a:endParaRPr>
          </a:p>
          <a:p>
            <a:r>
              <a:rPr lang="en-US" altLang="en-US" sz="2800" dirty="0">
                <a:solidFill>
                  <a:srgbClr val="FFFFFF"/>
                </a:solidFill>
                <a:ea typeface="ＭＳ Ｐゴシック" charset="-128"/>
              </a:rPr>
              <a:t>Compare and contrast the actual budget with your budget</a:t>
            </a:r>
            <a:r>
              <a:rPr lang="en-US" altLang="en-US" sz="2800" dirty="0" smtClean="0">
                <a:solidFill>
                  <a:srgbClr val="FFFFFF"/>
                </a:solidFill>
                <a:ea typeface="ＭＳ Ｐゴシック" charset="-128"/>
              </a:rPr>
              <a:t>? (group budget)</a:t>
            </a:r>
            <a:endParaRPr lang="en-US" altLang="en-US" sz="2800" dirty="0">
              <a:solidFill>
                <a:srgbClr val="FFFFFF"/>
              </a:solidFill>
              <a:ea typeface="ＭＳ Ｐゴシック" charset="-128"/>
            </a:endParaRPr>
          </a:p>
          <a:p>
            <a:r>
              <a:rPr lang="en-US" altLang="en-US" sz="2800" dirty="0">
                <a:solidFill>
                  <a:srgbClr val="FFFFFF"/>
                </a:solidFill>
                <a:ea typeface="ＭＳ Ｐゴシック" charset="-128"/>
              </a:rPr>
              <a:t>What are your justifications for your decisions</a:t>
            </a:r>
            <a:r>
              <a:rPr lang="en-US" altLang="en-US" sz="2800" dirty="0" smtClean="0">
                <a:solidFill>
                  <a:srgbClr val="FFFFFF"/>
                </a:solidFill>
                <a:ea typeface="ＭＳ Ｐゴシック" charset="-128"/>
              </a:rPr>
              <a:t>? </a:t>
            </a:r>
            <a:r>
              <a:rPr lang="en-US" altLang="en-US" sz="2800" smtClean="0">
                <a:solidFill>
                  <a:srgbClr val="FFFFFF"/>
                </a:solidFill>
                <a:ea typeface="ＭＳ Ｐゴシック" charset="-128"/>
              </a:rPr>
              <a:t>(group budget)</a:t>
            </a:r>
            <a:endParaRPr lang="en-US" altLang="en-US" sz="2800" dirty="0">
              <a:solidFill>
                <a:srgbClr val="FFFFFF"/>
              </a:solidFill>
              <a:ea typeface="ＭＳ Ｐゴシック" charset="-128"/>
            </a:endParaRPr>
          </a:p>
          <a:p>
            <a:r>
              <a:rPr lang="en-US" altLang="en-US" sz="2800" dirty="0">
                <a:solidFill>
                  <a:srgbClr val="FFFFFF"/>
                </a:solidFill>
                <a:ea typeface="ＭＳ Ｐゴシック" charset="-128"/>
              </a:rPr>
              <a:t>Is it easy to shrink the federal budget? Explain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Chapter 10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Fiscal Year – Any 12 month financial planning period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Deficit – an excess of expenditures over revenues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Surplus – an excess of revenues over expenditures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Appropriations Bill – An act of Congress that allows federal agencies to spend money for specific purposes</a:t>
            </a:r>
          </a:p>
          <a:p>
            <a:pPr lvl="1" eaLnBrk="1" hangingPunct="1"/>
            <a:r>
              <a:rPr lang="en-US" altLang="en-US" sz="3200">
                <a:solidFill>
                  <a:srgbClr val="FFFFFF"/>
                </a:solidFill>
                <a:ea typeface="ＭＳ Ｐゴシック" charset="-128"/>
              </a:rPr>
              <a:t>This is heavily abused by congress to use </a:t>
            </a:r>
            <a:r>
              <a:rPr lang="ja-JP" altLang="en-US" sz="3200">
                <a:solidFill>
                  <a:srgbClr val="FFFFFF"/>
                </a:solidFill>
                <a:ea typeface="ＭＳ Ｐゴシック" charset="-128"/>
              </a:rPr>
              <a:t>“</a:t>
            </a:r>
            <a:r>
              <a:rPr lang="en-US" altLang="ja-JP" sz="3200">
                <a:solidFill>
                  <a:srgbClr val="FFFFFF"/>
                </a:solidFill>
                <a:ea typeface="ＭＳ Ｐゴシック" charset="-128"/>
              </a:rPr>
              <a:t>Pork Barrel</a:t>
            </a:r>
            <a:r>
              <a:rPr lang="ja-JP" altLang="en-US" sz="3200">
                <a:solidFill>
                  <a:srgbClr val="FFFFFF"/>
                </a:solidFill>
                <a:ea typeface="ＭＳ Ｐゴシック" charset="-128"/>
              </a:rPr>
              <a:t>”</a:t>
            </a:r>
            <a:r>
              <a:rPr lang="en-US" altLang="ja-JP" sz="3200">
                <a:solidFill>
                  <a:srgbClr val="FFFFFF"/>
                </a:solidFill>
                <a:ea typeface="ＭＳ Ｐゴシック" charset="-128"/>
              </a:rPr>
              <a:t> spending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Medicaid – A joint federal-state medical insurance program for low-income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Chapter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6361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Spring 2016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2705100"/>
            <a:ext cx="5689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Chapter 10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rgbClr val="FFFFFF"/>
                </a:solidFill>
                <a:ea typeface="ＭＳ Ｐゴシック" charset="-128"/>
              </a:rPr>
              <a:t>Balanced Budget Amendment – A constitutional amendment that requires that annual spending not exceed revenues</a:t>
            </a:r>
          </a:p>
          <a:p>
            <a:pPr lvl="1" eaLnBrk="1" hangingPunct="1"/>
            <a:r>
              <a:rPr lang="en-US" altLang="en-US" sz="3000">
                <a:solidFill>
                  <a:srgbClr val="FFFFFF"/>
                </a:solidFill>
                <a:ea typeface="ＭＳ Ｐゴシック" charset="-128"/>
              </a:rPr>
              <a:t>Ex) California</a:t>
            </a:r>
          </a:p>
          <a:p>
            <a:pPr eaLnBrk="1" hangingPunct="1"/>
            <a:r>
              <a:rPr lang="en-US" altLang="en-US" sz="3000">
                <a:solidFill>
                  <a:srgbClr val="FFFFFF"/>
                </a:solidFill>
                <a:ea typeface="ＭＳ Ｐゴシック" charset="-128"/>
              </a:rPr>
              <a:t>Intergovernmental Expenditures – Funds that one level of government transfers to another level for spending</a:t>
            </a:r>
          </a:p>
          <a:p>
            <a:pPr eaLnBrk="1" hangingPunct="1"/>
            <a:r>
              <a:rPr lang="en-US" altLang="en-US" sz="3000">
                <a:solidFill>
                  <a:srgbClr val="FFFFFF"/>
                </a:solidFill>
                <a:ea typeface="ＭＳ Ｐゴシック" charset="-128"/>
              </a:rPr>
              <a:t>Deficit Spending – Spending more money than you make</a:t>
            </a:r>
          </a:p>
          <a:p>
            <a:pPr lvl="1" eaLnBrk="1" hangingPunct="1"/>
            <a:endParaRPr lang="en-US" altLang="en-US" sz="260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67754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Chapter 10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731521"/>
            <a:ext cx="9144000" cy="6126480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Federal Debt – The total amount borrowed from investors to finance the government</a:t>
            </a:r>
            <a:r>
              <a:rPr lang="ja-JP" altLang="en-US" sz="2200" dirty="0">
                <a:solidFill>
                  <a:srgbClr val="FFFFFF"/>
                </a:solidFill>
                <a:ea typeface="ＭＳ Ｐゴシック" charset="-128"/>
              </a:rPr>
              <a:t>’</a:t>
            </a:r>
            <a:r>
              <a:rPr lang="en-US" altLang="ja-JP" sz="2200" dirty="0">
                <a:solidFill>
                  <a:srgbClr val="FFFFFF"/>
                </a:solidFill>
                <a:ea typeface="ＭＳ Ｐゴシック" charset="-128"/>
              </a:rPr>
              <a:t>s deficit spending</a:t>
            </a:r>
          </a:p>
          <a:p>
            <a:pPr lvl="1" eaLnBrk="1" hangingPunct="1"/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1900 - $ 1.3 Billion</a:t>
            </a:r>
          </a:p>
          <a:p>
            <a:pPr lvl="1" eaLnBrk="1" hangingPunct="1"/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1929 - $16.9 Billion</a:t>
            </a:r>
          </a:p>
          <a:p>
            <a:pPr lvl="1" eaLnBrk="1" hangingPunct="1"/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1940 - $50.7 Billion</a:t>
            </a:r>
          </a:p>
          <a:p>
            <a:pPr lvl="1" eaLnBrk="1" hangingPunct="1"/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1988 – 2.5 TRILLION</a:t>
            </a:r>
          </a:p>
          <a:p>
            <a:pPr lvl="1" eaLnBrk="1" hangingPunct="1"/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1999 - $5 TRILLION</a:t>
            </a:r>
          </a:p>
          <a:p>
            <a:pPr lvl="1" eaLnBrk="1" hangingPunct="1"/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2006 - $5.6 TRILLION</a:t>
            </a:r>
          </a:p>
          <a:p>
            <a:pPr lvl="1" eaLnBrk="1" hangingPunct="1"/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2008 – 10.9 TRILLION</a:t>
            </a:r>
          </a:p>
          <a:p>
            <a:pPr lvl="1" eaLnBrk="1" hangingPunct="1"/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2009 - $ 11.6 TRILLION – Enough to stretch $1 bills to the sun and back 8 times</a:t>
            </a:r>
          </a:p>
          <a:p>
            <a:pPr lvl="1" eaLnBrk="1" hangingPunct="1"/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2016 - $19 TRILLION</a:t>
            </a:r>
          </a:p>
          <a:p>
            <a:pPr lvl="1" eaLnBrk="1" hangingPunct="1"/>
            <a:r>
              <a:rPr lang="en-US" altLang="en-US" sz="2200" dirty="0">
                <a:solidFill>
                  <a:srgbClr val="FFFFFF"/>
                </a:solidFill>
                <a:ea typeface="ＭＳ Ｐゴシック" charset="-128"/>
              </a:rPr>
              <a:t>2017 - $20 </a:t>
            </a:r>
            <a:r>
              <a:rPr lang="en-US" altLang="en-US" sz="2200" dirty="0" smtClean="0">
                <a:solidFill>
                  <a:srgbClr val="FFFFFF"/>
                </a:solidFill>
                <a:ea typeface="ＭＳ Ｐゴシック" charset="-128"/>
              </a:rPr>
              <a:t>TRILLION and counting</a:t>
            </a:r>
          </a:p>
          <a:p>
            <a:pPr lvl="2" eaLnBrk="1" hangingPunct="1"/>
            <a:r>
              <a:rPr lang="en-US" altLang="en-US" sz="2200" dirty="0" smtClean="0">
                <a:solidFill>
                  <a:srgbClr val="FFFFFF"/>
                </a:solidFill>
                <a:ea typeface="ＭＳ Ｐゴシック" charset="-128"/>
              </a:rPr>
              <a:t>New budget and tax proposals would see this number grow to $29 TRILLION over the next </a:t>
            </a:r>
            <a:r>
              <a:rPr lang="en-US" altLang="en-US" sz="2200" smtClean="0">
                <a:solidFill>
                  <a:srgbClr val="FFFFFF"/>
                </a:solidFill>
                <a:ea typeface="ＭＳ Ｐゴシック" charset="-128"/>
              </a:rPr>
              <a:t>8 years</a:t>
            </a:r>
            <a:endParaRPr lang="en-US" altLang="en-US" sz="2600" dirty="0">
              <a:solidFill>
                <a:srgbClr val="FFFFFF"/>
              </a:solidFill>
              <a:ea typeface="ＭＳ Ｐゴシック" charset="-128"/>
            </a:endParaRPr>
          </a:p>
          <a:p>
            <a:pPr eaLnBrk="1" hangingPunct="1"/>
            <a:endParaRPr lang="en-US" altLang="en-US" sz="260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Chapter 10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Balanced Budget – An annual budget in which expenditures are equal to revenues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Trust Funds – Special accounts used to fund specific types of expenditures such as Social Security and Medicare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Crowding-Out Effect – The higher than normal interest rates that heavy government borrowing causes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Pay-as-you-go Provision – A requirement that new spending proposals or tax cuts must be offset by reductions elsewhere</a:t>
            </a:r>
          </a:p>
          <a:p>
            <a:pPr eaLnBrk="1" hangingPunct="1"/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Chapter 10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Line-item Veto – The power to cancel specific budget items without rejecting the entire budget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Voted unconstitutional in 1996 by the Supreme Court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Spending Caps – Legal limits on annual discretionary spending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Entitlements – Broad social programs that use established eligibility requirements to provide health, nutritional, or income supplements to individuals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2313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  <a:ea typeface="ＭＳ Ｐゴシック" charset="-128"/>
              </a:rPr>
              <a:t>Warm Up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0" y="722313"/>
            <a:ext cx="9144000" cy="5437187"/>
          </a:xfrm>
        </p:spPr>
        <p:txBody>
          <a:bodyPr/>
          <a:lstStyle/>
          <a:p>
            <a:r>
              <a:rPr lang="en-US" altLang="en-US" sz="2800">
                <a:solidFill>
                  <a:srgbClr val="FFFFFF"/>
                </a:solidFill>
                <a:ea typeface="ＭＳ Ｐゴシック" charset="-128"/>
              </a:rPr>
              <a:t>What is a glass ceiling?</a:t>
            </a:r>
          </a:p>
          <a:p>
            <a:r>
              <a:rPr lang="en-US" altLang="en-US" sz="2800">
                <a:solidFill>
                  <a:srgbClr val="FFFFFF"/>
                </a:solidFill>
                <a:ea typeface="ＭＳ Ｐゴシック" charset="-128"/>
              </a:rPr>
              <a:t>What is minimum wage?</a:t>
            </a:r>
          </a:p>
          <a:p>
            <a:r>
              <a:rPr lang="en-US" altLang="en-US" sz="2800">
                <a:solidFill>
                  <a:srgbClr val="FFFFFF"/>
                </a:solidFill>
                <a:ea typeface="ＭＳ Ｐゴシック" charset="-128"/>
              </a:rPr>
              <a:t>What’s a giveback?</a:t>
            </a:r>
          </a:p>
          <a:p>
            <a:r>
              <a:rPr lang="en-US" altLang="en-US" sz="2800">
                <a:solidFill>
                  <a:srgbClr val="FFFFFF"/>
                </a:solidFill>
                <a:ea typeface="ＭＳ Ｐゴシック" charset="-128"/>
              </a:rPr>
              <a:t>What is an injunction?</a:t>
            </a:r>
          </a:p>
          <a:p>
            <a:r>
              <a:rPr lang="en-US" altLang="en-US" sz="2800">
                <a:solidFill>
                  <a:schemeClr val="bg1"/>
                </a:solidFill>
                <a:ea typeface="ＭＳ Ｐゴシック" charset="-128"/>
              </a:rPr>
              <a:t>What is a Sin Tax?</a:t>
            </a:r>
          </a:p>
          <a:p>
            <a:r>
              <a:rPr lang="en-US" altLang="en-US" sz="2800">
                <a:solidFill>
                  <a:schemeClr val="bg1"/>
                </a:solidFill>
                <a:ea typeface="ＭＳ Ｐゴシック" charset="-128"/>
              </a:rPr>
              <a:t>What are entitlements?  What is another name for entitlements?</a:t>
            </a:r>
          </a:p>
          <a:p>
            <a:r>
              <a:rPr lang="en-US" altLang="en-US" sz="2800">
                <a:solidFill>
                  <a:schemeClr val="bg1"/>
                </a:solidFill>
                <a:ea typeface="ＭＳ Ｐゴシック" charset="-128"/>
              </a:rPr>
              <a:t>What is larger?  The federal deficit or the federal debt?</a:t>
            </a:r>
          </a:p>
          <a:p>
            <a:r>
              <a:rPr lang="en-US" altLang="en-US" sz="2800">
                <a:solidFill>
                  <a:schemeClr val="bg1"/>
                </a:solidFill>
                <a:ea typeface="ＭＳ Ｐゴシック" charset="-128"/>
              </a:rPr>
              <a:t>What is “Pork Barrel” Spending?  Name a real life example.</a:t>
            </a:r>
          </a:p>
          <a:p>
            <a:r>
              <a:rPr lang="en-US" altLang="en-US" sz="2800">
                <a:solidFill>
                  <a:schemeClr val="bg1"/>
                </a:solidFill>
                <a:ea typeface="ＭＳ Ｐゴシック" charset="-128"/>
              </a:rPr>
              <a:t>CEQ: What is the leading cause of truck driver fatalities and what type of technology could solve this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III. Characteristics of a Good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  <a:ea typeface="ＭＳ Ｐゴシック" charset="-128"/>
              </a:rPr>
              <a:t>1. Equity- a tax has to be fair</a:t>
            </a:r>
          </a:p>
          <a:p>
            <a:endParaRPr lang="en-US" altLang="en-US">
              <a:solidFill>
                <a:schemeClr val="bg1"/>
              </a:solidFill>
              <a:ea typeface="ＭＳ Ｐゴシック" charset="-128"/>
            </a:endParaRPr>
          </a:p>
          <a:p>
            <a:pPr lvl="1"/>
            <a:r>
              <a:rPr lang="en-US" altLang="en-US">
                <a:solidFill>
                  <a:schemeClr val="bg1"/>
                </a:solidFill>
                <a:ea typeface="ＭＳ Ｐゴシック" charset="-128"/>
              </a:rPr>
              <a:t>Loopholes</a:t>
            </a:r>
          </a:p>
          <a:p>
            <a:pPr lvl="1"/>
            <a:r>
              <a:rPr lang="en-US" altLang="en-US">
                <a:solidFill>
                  <a:schemeClr val="bg1"/>
                </a:solidFill>
                <a:ea typeface="ＭＳ Ｐゴシック" charset="-128"/>
              </a:rPr>
              <a:t>Different types of taxes:</a:t>
            </a:r>
          </a:p>
          <a:p>
            <a:pPr lvl="1"/>
            <a:r>
              <a:rPr lang="en-US" altLang="en-US">
                <a:solidFill>
                  <a:schemeClr val="bg1"/>
                </a:solidFill>
                <a:ea typeface="ＭＳ Ｐゴシック" charset="-128"/>
              </a:rPr>
              <a:t>Benefit principle of taxation</a:t>
            </a:r>
          </a:p>
          <a:p>
            <a:pPr lvl="2"/>
            <a:r>
              <a:rPr lang="en-US" altLang="en-US">
                <a:solidFill>
                  <a:schemeClr val="bg1"/>
                </a:solidFill>
                <a:ea typeface="ＭＳ Ｐゴシック" charset="-128"/>
              </a:rPr>
              <a:t>Toll Roads</a:t>
            </a:r>
          </a:p>
          <a:p>
            <a:pPr lvl="1"/>
            <a:r>
              <a:rPr lang="ja-JP" altLang="en-US">
                <a:solidFill>
                  <a:schemeClr val="bg1"/>
                </a:solidFill>
                <a:ea typeface="ＭＳ Ｐゴシック" charset="-128"/>
              </a:rPr>
              <a:t>‘</a:t>
            </a:r>
            <a:r>
              <a:rPr lang="en-US" altLang="ja-JP">
                <a:solidFill>
                  <a:schemeClr val="bg1"/>
                </a:solidFill>
                <a:ea typeface="ＭＳ Ｐゴシック" charset="-128"/>
              </a:rPr>
              <a:t> ability to pay</a:t>
            </a:r>
            <a:r>
              <a:rPr lang="ja-JP" altLang="en-US">
                <a:solidFill>
                  <a:schemeClr val="bg1"/>
                </a:solidFill>
                <a:ea typeface="ＭＳ Ｐゴシック" charset="-128"/>
              </a:rPr>
              <a:t>’</a:t>
            </a:r>
            <a:r>
              <a:rPr lang="en-US" altLang="ja-JP">
                <a:solidFill>
                  <a:schemeClr val="bg1"/>
                </a:solidFill>
                <a:ea typeface="ＭＳ Ｐゴシック" charset="-128"/>
              </a:rPr>
              <a:t> principle</a:t>
            </a:r>
          </a:p>
          <a:p>
            <a:pPr lvl="2"/>
            <a:r>
              <a:rPr lang="en-US" altLang="en-US">
                <a:solidFill>
                  <a:schemeClr val="bg1"/>
                </a:solidFill>
                <a:ea typeface="ＭＳ Ｐゴシック" charset="-128"/>
              </a:rPr>
              <a:t>Progressive income tax</a:t>
            </a:r>
          </a:p>
          <a:p>
            <a:pPr lvl="2"/>
            <a:endParaRPr lang="en-US" altLang="en-US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Characteristics of a Good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2. Simplicity- a tax has to be easy to understand</a:t>
            </a:r>
          </a:p>
          <a:p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  <a:p>
            <a:pPr lvl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Indiv. Income tax (complicated) </a:t>
            </a:r>
          </a:p>
          <a:p>
            <a:pPr lvl="2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This is why people don</a:t>
            </a:r>
            <a:r>
              <a:rPr lang="ja-JP" altLang="en-US">
                <a:solidFill>
                  <a:srgbClr val="FFFFFF"/>
                </a:solidFill>
                <a:ea typeface="ＭＳ Ｐゴシック" charset="-128"/>
              </a:rPr>
              <a:t>’</a:t>
            </a:r>
            <a:r>
              <a:rPr lang="en-US" altLang="ja-JP">
                <a:solidFill>
                  <a:srgbClr val="FFFFFF"/>
                </a:solidFill>
                <a:ea typeface="ＭＳ Ｐゴシック" charset="-128"/>
              </a:rPr>
              <a:t>t like the IRS</a:t>
            </a:r>
          </a:p>
          <a:p>
            <a:pPr lvl="1"/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  <a:p>
            <a:pPr lvl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Sales tax </a:t>
            </a:r>
          </a:p>
          <a:p>
            <a:pPr lvl="2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Much easier to understand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Characteristics of a Good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3. Efficiency- Ease of administration and successful at generating revenue</a:t>
            </a:r>
          </a:p>
          <a:p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  <a:p>
            <a:pPr lvl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Indiv. Income tax</a:t>
            </a:r>
          </a:p>
          <a:p>
            <a:pPr lvl="2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How is it collected</a:t>
            </a:r>
          </a:p>
          <a:p>
            <a:pPr lvl="2"/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  <a:p>
            <a:pPr lvl="2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What is an inefficient tax?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All Content Created by DJ Cook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The Economics of Taxation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881063"/>
            <a:ext cx="5513388" cy="5705475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  <a:ea typeface="ＭＳ Ｐゴシック" charset="-128"/>
              </a:rPr>
              <a:t>Sin Tax – A relatively high tax designed to raise revenue and reduce consumption of a socially undesirable product</a:t>
            </a:r>
          </a:p>
          <a:p>
            <a:pPr lvl="1" eaLnBrk="1" hangingPunct="1"/>
            <a:r>
              <a:rPr lang="en-US" altLang="en-US" sz="2400">
                <a:solidFill>
                  <a:srgbClr val="FFFFFF"/>
                </a:solidFill>
                <a:ea typeface="ＭＳ Ｐゴシック" charset="-128"/>
              </a:rPr>
              <a:t>Ex) Liquor, Tobacco</a:t>
            </a:r>
          </a:p>
          <a:p>
            <a:pPr eaLnBrk="1" hangingPunct="1"/>
            <a:r>
              <a:rPr lang="en-US" altLang="en-US" sz="2400">
                <a:solidFill>
                  <a:srgbClr val="FFFFFF"/>
                </a:solidFill>
                <a:ea typeface="ＭＳ Ｐゴシック" charset="-128"/>
              </a:rPr>
              <a:t>Incidence of Tax – The final burden of the tax</a:t>
            </a:r>
          </a:p>
          <a:p>
            <a:pPr eaLnBrk="1" hangingPunct="1"/>
            <a:r>
              <a:rPr lang="en-US" altLang="en-US" sz="2400">
                <a:solidFill>
                  <a:srgbClr val="FFFFFF"/>
                </a:solidFill>
                <a:ea typeface="ＭＳ Ｐゴシック" charset="-128"/>
              </a:rPr>
              <a:t>Tax Loopholes – Exceptions or oversights in the tax law that allow some people and businesses to avoid paying taxes.</a:t>
            </a:r>
          </a:p>
          <a:p>
            <a:pPr lvl="1" eaLnBrk="1" hangingPunct="1"/>
            <a:r>
              <a:rPr lang="en-US" altLang="en-US" sz="2400">
                <a:solidFill>
                  <a:srgbClr val="FFFFFF"/>
                </a:solidFill>
                <a:ea typeface="ＭＳ Ｐゴシック" charset="-128"/>
              </a:rPr>
              <a:t>Ex) Many corporations paid $0 in income taxes over the last 15 years</a:t>
            </a: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2336800"/>
            <a:ext cx="3497262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The Economics of Taxation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813"/>
            <a:ext cx="5384800" cy="569118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Individual Income Tax – The tax on peoples earning’s.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Ex) money that comes out of your paycheck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Sales Tax – A general tax levied on most consumer purchases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Ex) $.99 cent product actually costs $1.07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098800"/>
            <a:ext cx="3759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The Economics of Taxation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813"/>
            <a:ext cx="9144000" cy="569118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Withholding Tax – Interest free loan for the government.  Some paid back with a tax return.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Benefit Principle of Taxation – Those who benefit from government goods and services should pay in proportion to the amount of benefits they receive.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4075113"/>
            <a:ext cx="3495675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The Economics of Taxation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57054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Ability-to-Pay Principle of Taxation – The belief that people should be taxed according to their ability to pay regardless of the benefits they receive.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Proportional Tax – Same Percentage Rate to everyone regardless of income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Ex) Flat Tax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Average Tax Rate – Total taxable income divided by the total income.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Ex) If I make $52,000/year I really make $36,000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Warm 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280"/>
            <a:ext cx="9144000" cy="5760720"/>
          </a:xfrm>
        </p:spPr>
        <p:txBody>
          <a:bodyPr/>
          <a:lstStyle/>
          <a:p>
            <a:r>
              <a:rPr lang="en-US" sz="2900" dirty="0" smtClean="0">
                <a:solidFill>
                  <a:schemeClr val="bg1"/>
                </a:solidFill>
              </a:rPr>
              <a:t>Compare and Contrast the Ability-to-Pay Principle of Taxation with the Benefit Received Principle of Taxation.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What is a withholding tax?  Where is it taken from?  When did it begin and why?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What is a Sin Tax?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Is Sales tax a local, state or federal tax?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Is Income tax a local, state or federal tax?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What is a tax loophole?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CEQ: What is Corporate Inversion?  What two pharmaceutical companies cancelled their merger due to the criticism of Corporate Inversion? </a:t>
            </a:r>
          </a:p>
          <a:p>
            <a:endParaRPr lang="en-US" sz="2900" dirty="0" smtClean="0">
              <a:solidFill>
                <a:schemeClr val="bg1"/>
              </a:solidFill>
            </a:endParaRPr>
          </a:p>
          <a:p>
            <a:endParaRPr lang="en-US" sz="2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The Economics of Taxation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Progressive Tax – A tax that imposes a higher percentage rate of taxation on persons with higher incomes.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Ex) United States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Marginal Tax Rate – The tax rate that applies to the next dollar of taxable income, that increases.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Ex) $1,000 tax on $10,000, $4,000 tax on $20,000, $30,000 tax on $100,000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Regressive Tax – A tax that imposes a higher percentage rate of taxation on low incomes than on high incomes.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The Federal Tax System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166813"/>
            <a:ext cx="5916613" cy="569118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16</a:t>
            </a:r>
            <a:r>
              <a:rPr lang="en-US" altLang="en-US" baseline="30000">
                <a:solidFill>
                  <a:srgbClr val="FFFFFF"/>
                </a:solidFill>
                <a:ea typeface="ＭＳ Ｐゴシック" charset="-128"/>
              </a:rPr>
              <a:t>th</a:t>
            </a:r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 Amendment – Allowed Congress to levy an income tax.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IRS – Internal Revenue Service – The Branch of the U.S. Treasury Department in charge of collecting taxes.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Tax Return – An annual report to the IRS summarizing total income, deductions, and the taxes withheld by employers.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987675"/>
            <a:ext cx="31210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1798</Words>
  <Application>Microsoft Macintosh PowerPoint</Application>
  <PresentationFormat>On-screen Show (4:3)</PresentationFormat>
  <Paragraphs>182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ＭＳ Ｐゴシック</vt:lpstr>
      <vt:lpstr>Arial</vt:lpstr>
      <vt:lpstr>Office Theme</vt:lpstr>
      <vt:lpstr>Warm Up</vt:lpstr>
      <vt:lpstr>Chapter 9</vt:lpstr>
      <vt:lpstr>The Economics of Taxation</vt:lpstr>
      <vt:lpstr>The Economics of Taxation</vt:lpstr>
      <vt:lpstr>The Economics of Taxation</vt:lpstr>
      <vt:lpstr>The Economics of Taxation</vt:lpstr>
      <vt:lpstr>Warm Up</vt:lpstr>
      <vt:lpstr>The Economics of Taxation</vt:lpstr>
      <vt:lpstr>The Federal Tax System</vt:lpstr>
      <vt:lpstr>The Federal Tax System</vt:lpstr>
      <vt:lpstr>Warm Up</vt:lpstr>
      <vt:lpstr>The Federal Tax System</vt:lpstr>
      <vt:lpstr>The Federal Tax System</vt:lpstr>
      <vt:lpstr>Chapter 10</vt:lpstr>
      <vt:lpstr>Chapter 10</vt:lpstr>
      <vt:lpstr>Warm Up</vt:lpstr>
      <vt:lpstr>Chapter 10</vt:lpstr>
      <vt:lpstr>Activity Reaction</vt:lpstr>
      <vt:lpstr>Chapter 10</vt:lpstr>
      <vt:lpstr>Chapter 10</vt:lpstr>
      <vt:lpstr>Chapter 10</vt:lpstr>
      <vt:lpstr>Chapter 10</vt:lpstr>
      <vt:lpstr>Chapter 10</vt:lpstr>
      <vt:lpstr>Warm Up</vt:lpstr>
      <vt:lpstr>III. Characteristics of a Good Tax</vt:lpstr>
      <vt:lpstr>Characteristics of a Good Tax</vt:lpstr>
      <vt:lpstr>Characteristics of a Good Tax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Microsoft Office User</dc:creator>
  <cp:lastModifiedBy>Microsoft Office User</cp:lastModifiedBy>
  <cp:revision>13</cp:revision>
  <cp:lastPrinted>2010-11-04T22:07:58Z</cp:lastPrinted>
  <dcterms:created xsi:type="dcterms:W3CDTF">2016-04-07T13:51:32Z</dcterms:created>
  <dcterms:modified xsi:type="dcterms:W3CDTF">2017-10-17T18:31:04Z</dcterms:modified>
</cp:coreProperties>
</file>